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66" r:id="rId1"/>
    <p:sldMasterId id="2147483678" r:id="rId2"/>
  </p:sldMasterIdLst>
  <p:notesMasterIdLst>
    <p:notesMasterId r:id="rId15"/>
  </p:notesMasterIdLst>
  <p:sldIdLst>
    <p:sldId id="256" r:id="rId3"/>
    <p:sldId id="257" r:id="rId4"/>
    <p:sldId id="258" r:id="rId5"/>
    <p:sldId id="278" r:id="rId6"/>
    <p:sldId id="260" r:id="rId7"/>
    <p:sldId id="264" r:id="rId8"/>
    <p:sldId id="266" r:id="rId9"/>
    <p:sldId id="267" r:id="rId10"/>
    <p:sldId id="268" r:id="rId11"/>
    <p:sldId id="271" r:id="rId12"/>
    <p:sldId id="265" r:id="rId13"/>
    <p:sldId id="277" r:id="rId14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0D1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607C9A-DDFA-4336-A520-50EF17862EEC}" type="datetimeFigureOut">
              <a:rPr lang="en-US" smtClean="0"/>
              <a:t>3/12/2021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028950" y="857250"/>
            <a:ext cx="30861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6CCA4D-E4A5-4A0B-9A1B-506EFF953D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57959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181D8BA-2871-43B6-95E6-118CE4B5887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026466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3/12/2021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31E8E-FAA6-4768-80D1-5C1524358538}" type="datetime1">
              <a:rPr lang="en-US" smtClean="0"/>
              <a:t>3/12/2021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2524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89B79-28B0-4D12-A297-DE5897E9723E}" type="datetime1">
              <a:rPr lang="en-US" smtClean="0"/>
              <a:t>3/12/2021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80578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15664-E27A-45EE-9E77-BA9FBD89D79B}" type="datetime1">
              <a:rPr lang="en-US" smtClean="0"/>
              <a:t>3/12/2021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050215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564FE-F6E1-42EC-B67D-790612EBBF36}" type="datetime1">
              <a:rPr lang="en-US" smtClean="0"/>
              <a:t>3/12/2021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6751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FA4E1-DA02-4FCB-8B33-871CA603B35F}" type="datetime1">
              <a:rPr lang="en-US" smtClean="0"/>
              <a:t>3/12/2021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90554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835E8-8679-4E90-AFE0-0C67370685A8}" type="datetime1">
              <a:rPr lang="en-US" smtClean="0"/>
              <a:t>3/12/2021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193650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C47FD-2D86-4B6A-8B7C-09862E8557BB}" type="datetime1">
              <a:rPr lang="en-US" smtClean="0"/>
              <a:t>3/12/2021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639648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4DCBB-5FBE-45F5-A7A0-DCD94C53A06B}" type="datetime1">
              <a:rPr lang="en-US" smtClean="0"/>
              <a:t>3/12/2021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27989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239DA-53D9-4AED-B699-60988A11F434}" type="datetime1">
              <a:rPr lang="en-US" smtClean="0"/>
              <a:t>3/12/2021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489895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5FC90-A492-4A4D-B7DD-4720209C0258}" type="datetime1">
              <a:rPr lang="en-US" smtClean="0"/>
              <a:t>3/12/2021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293600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434A3-00D5-4239-B904-80CC8FFE510A}" type="datetime1">
              <a:rPr lang="en-US" smtClean="0"/>
              <a:t>3/12/2021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48127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3/12/2021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4A4544-C7CE-44D8-992C-81FF0040C1FA}" type="datetime1">
              <a:rPr lang="en-US" smtClean="0"/>
              <a:t>3/12/2021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JEPPIAAR INSTITUTE OF TECHNOLOGY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CA2188-4EE7-4F69-AE19-AF999E6A73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6786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399" y="1239732"/>
            <a:ext cx="8663729" cy="2036868"/>
          </a:xfrm>
        </p:spPr>
        <p:txBody>
          <a:bodyPr>
            <a:normAutofit fontScale="90000"/>
          </a:bodyPr>
          <a:lstStyle/>
          <a:p>
            <a:pPr algn="l"/>
            <a:br>
              <a:rPr lang="en-US" sz="2400" b="1" dirty="0">
                <a:solidFill>
                  <a:schemeClr val="accent2"/>
                </a:solidFill>
                <a:latin typeface="Palatino Linotype" pitchFamily="18" charset="0"/>
              </a:rPr>
            </a:br>
            <a:br>
              <a:rPr lang="en-US" sz="2400" b="1" dirty="0">
                <a:solidFill>
                  <a:schemeClr val="accent2"/>
                </a:solidFill>
                <a:latin typeface="Palatino Linotype" pitchFamily="18" charset="0"/>
              </a:rPr>
            </a:br>
            <a:r>
              <a:rPr lang="en-US" sz="2400" b="1" dirty="0">
                <a:solidFill>
                  <a:schemeClr val="accent2"/>
                </a:solidFill>
                <a:latin typeface="Palatino Linotype" pitchFamily="18" charset="0"/>
              </a:rPr>
              <a:t>Subject Name :Operating System</a:t>
            </a:r>
            <a:br>
              <a:rPr lang="en-US" sz="2400" b="1" dirty="0">
                <a:solidFill>
                  <a:schemeClr val="accent2"/>
                </a:solidFill>
                <a:latin typeface="Palatino Linotype" pitchFamily="18" charset="0"/>
              </a:rPr>
            </a:br>
            <a:br>
              <a:rPr lang="en-US" sz="2400" b="1" dirty="0">
                <a:solidFill>
                  <a:schemeClr val="accent2"/>
                </a:solidFill>
                <a:latin typeface="Palatino Linotype" pitchFamily="18" charset="0"/>
              </a:rPr>
            </a:br>
            <a:r>
              <a:rPr lang="en-US" sz="2400" b="1" dirty="0">
                <a:solidFill>
                  <a:schemeClr val="accent2"/>
                </a:solidFill>
                <a:latin typeface="Palatino Linotype" pitchFamily="18" charset="0"/>
              </a:rPr>
              <a:t>Presentation  Title:  </a:t>
            </a:r>
            <a:r>
              <a:rPr lang="en-IN" sz="2400" b="1" dirty="0">
                <a:solidFill>
                  <a:schemeClr val="accent2"/>
                </a:solidFill>
                <a:latin typeface="Palatino Linotype" pitchFamily="18" charset="0"/>
              </a:rPr>
              <a:t>SYSTEM SECURITY AND PROTECTION</a:t>
            </a:r>
            <a:br>
              <a:rPr lang="en-US" sz="2400" b="1" dirty="0">
                <a:solidFill>
                  <a:srgbClr val="20D1F4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sz="2400" b="1" dirty="0">
              <a:solidFill>
                <a:schemeClr val="accent2"/>
              </a:solidFill>
              <a:latin typeface="Palatino Linotype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399" y="3162300"/>
            <a:ext cx="8839200" cy="1219200"/>
          </a:xfrm>
        </p:spPr>
        <p:txBody>
          <a:bodyPr>
            <a:noAutofit/>
          </a:bodyPr>
          <a:lstStyle/>
          <a:p>
            <a:pPr algn="l"/>
            <a:r>
              <a:rPr lang="en-US" sz="2000" b="1" dirty="0">
                <a:solidFill>
                  <a:schemeClr val="accent2"/>
                </a:solidFill>
                <a:latin typeface="Palatino Linotype" pitchFamily="18" charset="0"/>
              </a:rPr>
              <a:t>Team Members:</a:t>
            </a:r>
          </a:p>
          <a:p>
            <a:pPr algn="l"/>
            <a:r>
              <a:rPr lang="en-US" sz="2000" b="1" dirty="0">
                <a:solidFill>
                  <a:schemeClr val="tx1"/>
                </a:solidFill>
                <a:latin typeface="Palatino Linotype" pitchFamily="18" charset="0"/>
              </a:rPr>
              <a:t>	Students Name	 		  	</a:t>
            </a:r>
            <a:r>
              <a:rPr lang="en-US" sz="2000" b="1" dirty="0" err="1">
                <a:solidFill>
                  <a:schemeClr val="tx1"/>
                </a:solidFill>
                <a:latin typeface="Palatino Linotype" pitchFamily="18" charset="0"/>
              </a:rPr>
              <a:t>Reg.No</a:t>
            </a:r>
            <a:r>
              <a:rPr lang="en-US" sz="2000" b="1" dirty="0">
                <a:solidFill>
                  <a:schemeClr val="tx1"/>
                </a:solidFill>
                <a:latin typeface="Palatino Linotype" pitchFamily="18" charset="0"/>
              </a:rPr>
              <a:t>:</a:t>
            </a:r>
          </a:p>
          <a:p>
            <a:pPr algn="l"/>
            <a:r>
              <a:rPr lang="en-US" sz="2000" b="1" dirty="0">
                <a:solidFill>
                  <a:schemeClr val="tx1"/>
                </a:solidFill>
                <a:latin typeface="Palatino Linotype" pitchFamily="18" charset="0"/>
              </a:rPr>
              <a:t>	</a:t>
            </a:r>
            <a:endParaRPr lang="en-US" sz="2000" dirty="0">
              <a:solidFill>
                <a:schemeClr val="tx1"/>
              </a:solidFill>
              <a:latin typeface="Palatino Linotype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E5ACCF2-8CAE-4B9E-99FA-55335EEA4352}"/>
              </a:ext>
            </a:extLst>
          </p:cNvPr>
          <p:cNvSpPr txBox="1"/>
          <p:nvPr/>
        </p:nvSpPr>
        <p:spPr>
          <a:xfrm>
            <a:off x="0" y="478691"/>
            <a:ext cx="9144000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 pitchFamily="18" charset="0"/>
                <a:ea typeface="+mn-ea"/>
                <a:cs typeface="Times New Roman" panose="02020603050405020304" pitchFamily="18" charset="0"/>
              </a:rPr>
              <a:t>  JEPPIAAR INSTITUTE OF TECHNOLOGY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“Self-Belief | Self Discipline | Self Respect”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22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Palatino Linotype" pitchFamily="18" charset="0"/>
                <a:ea typeface="+mn-ea"/>
                <a:cs typeface="Times New Roman" panose="02020603050405020304" pitchFamily="18" charset="0"/>
              </a:rPr>
              <a:t>Department of Computer Science and Engineering</a:t>
            </a:r>
          </a:p>
        </p:txBody>
      </p:sp>
      <p:sp>
        <p:nvSpPr>
          <p:cNvPr id="5" name="Rectangle 4"/>
          <p:cNvSpPr/>
          <p:nvPr/>
        </p:nvSpPr>
        <p:spPr>
          <a:xfrm>
            <a:off x="152400" y="152400"/>
            <a:ext cx="8839200" cy="6553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6" name="Picture 5" descr="F:\SUBJECTS\JIT_COURSE FILE CONTENTS\JIT_ISO _DNV GL_ISO 9001-2015\ISO_Images_Logo\ISO 9001-2015 (JPG).jpg">
            <a:extLst>
              <a:ext uri="{FF2B5EF4-FFF2-40B4-BE49-F238E27FC236}">
                <a16:creationId xmlns:a16="http://schemas.microsoft.com/office/drawing/2014/main" id="{00000000-0008-0000-0500-000003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0" y="381000"/>
            <a:ext cx="891329" cy="858732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839AFF18-B32A-4E7F-97E2-100306AF76FB}"/>
              </a:ext>
            </a:extLst>
          </p:cNvPr>
          <p:cNvSpPr txBox="1"/>
          <p:nvPr/>
        </p:nvSpPr>
        <p:spPr>
          <a:xfrm>
            <a:off x="609600" y="3886200"/>
            <a:ext cx="3276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b="1" i="1" dirty="0">
                <a:latin typeface="Arial Black" pitchFamily="34" charset="0"/>
              </a:rPr>
              <a:t>PARVEEN KUMAR KK</a:t>
            </a:r>
          </a:p>
          <a:p>
            <a:r>
              <a:rPr lang="en-IN" b="1" i="1" dirty="0">
                <a:latin typeface="Arial Black" pitchFamily="34" charset="0"/>
              </a:rPr>
              <a:t>PRANESH S</a:t>
            </a:r>
          </a:p>
          <a:p>
            <a:r>
              <a:rPr lang="en-IN" b="1" i="1" dirty="0">
                <a:latin typeface="Arial Black" pitchFamily="34" charset="0"/>
              </a:rPr>
              <a:t>HARIKRISHNAN DR</a:t>
            </a:r>
          </a:p>
          <a:p>
            <a:r>
              <a:rPr lang="en-IN" b="1" i="1" dirty="0">
                <a:latin typeface="Arial Black" pitchFamily="34" charset="0"/>
              </a:rPr>
              <a:t>BALAJI R</a:t>
            </a:r>
          </a:p>
          <a:p>
            <a:r>
              <a:rPr lang="en-US" b="1" i="1" dirty="0">
                <a:latin typeface="Arial Black" pitchFamily="34" charset="0"/>
              </a:rPr>
              <a:t>CHANDRU  K</a:t>
            </a:r>
          </a:p>
          <a:p>
            <a:r>
              <a:rPr lang="en-US" b="1" i="1" dirty="0">
                <a:latin typeface="Arial Black" pitchFamily="34" charset="0"/>
              </a:rPr>
              <a:t>GOKUL  A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197775E-3C69-4FCF-B816-2002E87A0B65}"/>
              </a:ext>
            </a:extLst>
          </p:cNvPr>
          <p:cNvSpPr txBox="1"/>
          <p:nvPr/>
        </p:nvSpPr>
        <p:spPr>
          <a:xfrm>
            <a:off x="6019800" y="3810000"/>
            <a:ext cx="210752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b="1" dirty="0">
                <a:latin typeface="Arial Black" pitchFamily="34" charset="0"/>
              </a:rPr>
              <a:t>210618104035</a:t>
            </a:r>
          </a:p>
          <a:p>
            <a:r>
              <a:rPr lang="en-IN" b="1" dirty="0">
                <a:latin typeface="Arial Black" pitchFamily="34" charset="0"/>
              </a:rPr>
              <a:t>210618104034</a:t>
            </a:r>
          </a:p>
          <a:p>
            <a:r>
              <a:rPr lang="en-IN" b="1" dirty="0">
                <a:latin typeface="Arial Black" pitchFamily="34" charset="0"/>
              </a:rPr>
              <a:t>210618104018</a:t>
            </a:r>
          </a:p>
          <a:p>
            <a:r>
              <a:rPr lang="en-IN" b="1" dirty="0">
                <a:latin typeface="Arial Black" pitchFamily="34" charset="0"/>
              </a:rPr>
              <a:t>210618104007</a:t>
            </a:r>
          </a:p>
          <a:p>
            <a:r>
              <a:rPr lang="en-IN" b="1" dirty="0">
                <a:latin typeface="Arial Black" pitchFamily="34" charset="0"/>
              </a:rPr>
              <a:t>210618104010</a:t>
            </a:r>
          </a:p>
          <a:p>
            <a:r>
              <a:rPr lang="en-IN" b="1" dirty="0">
                <a:latin typeface="Arial Black" pitchFamily="34" charset="0"/>
              </a:rPr>
              <a:t>210618104014</a:t>
            </a:r>
            <a:endParaRPr lang="en-US" b="1" dirty="0">
              <a:latin typeface="Arial Black" pitchFamily="34" charset="0"/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B4A1DE53-ABA8-414A-9685-5FB06462FF07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495683"/>
            <a:ext cx="762651" cy="8784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55931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4669" y="795020"/>
            <a:ext cx="6826250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b="0" spc="-5" dirty="0">
                <a:latin typeface="Arial"/>
                <a:cs typeface="Arial"/>
              </a:rPr>
              <a:t>Role Based Access</a:t>
            </a:r>
            <a:r>
              <a:rPr sz="4400" b="0" spc="-65" dirty="0">
                <a:latin typeface="Arial"/>
                <a:cs typeface="Arial"/>
              </a:rPr>
              <a:t> </a:t>
            </a:r>
            <a:r>
              <a:rPr sz="4400" b="0" spc="-5" dirty="0">
                <a:latin typeface="Arial"/>
                <a:cs typeface="Arial"/>
              </a:rPr>
              <a:t>Control</a:t>
            </a:r>
            <a:endParaRPr sz="44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21969" y="1558290"/>
            <a:ext cx="7951470" cy="376769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67665" marR="17780" indent="-342900">
              <a:lnSpc>
                <a:spcPct val="100000"/>
              </a:lnSpc>
              <a:spcBef>
                <a:spcPts val="100"/>
              </a:spcBef>
              <a:buClr>
                <a:srgbClr val="00007C"/>
              </a:buClr>
              <a:buSzPct val="75000"/>
              <a:buFont typeface="UnDotum"/>
              <a:buChar char=""/>
              <a:tabLst>
                <a:tab pos="368300" algn="l"/>
              </a:tabLst>
            </a:pPr>
            <a:r>
              <a:rPr sz="3200" spc="-5" dirty="0">
                <a:latin typeface="Arial"/>
                <a:cs typeface="Arial"/>
              </a:rPr>
              <a:t>Enforces </a:t>
            </a:r>
            <a:r>
              <a:rPr sz="3200" dirty="0">
                <a:latin typeface="Arial"/>
                <a:cs typeface="Arial"/>
              </a:rPr>
              <a:t>access controls depending upon  a user</a:t>
            </a:r>
            <a:r>
              <a:rPr sz="3200" spc="-2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role(s).</a:t>
            </a:r>
            <a:endParaRPr sz="3200">
              <a:latin typeface="Arial"/>
              <a:cs typeface="Arial"/>
            </a:endParaRPr>
          </a:p>
          <a:p>
            <a:pPr marL="367665" marR="332105" indent="-342900">
              <a:lnSpc>
                <a:spcPct val="100000"/>
              </a:lnSpc>
              <a:spcBef>
                <a:spcPts val="790"/>
              </a:spcBef>
              <a:buClr>
                <a:srgbClr val="00007C"/>
              </a:buClr>
              <a:buSzPct val="75000"/>
              <a:buFont typeface="UnDotum"/>
              <a:buChar char=""/>
              <a:tabLst>
                <a:tab pos="368300" algn="l"/>
              </a:tabLst>
            </a:pPr>
            <a:endParaRPr lang="en-IN" sz="3200" dirty="0">
              <a:latin typeface="Arial"/>
              <a:cs typeface="Arial"/>
            </a:endParaRPr>
          </a:p>
          <a:p>
            <a:pPr marL="367665" marR="332105" indent="-342900">
              <a:lnSpc>
                <a:spcPct val="100000"/>
              </a:lnSpc>
              <a:spcBef>
                <a:spcPts val="790"/>
              </a:spcBef>
              <a:buClr>
                <a:srgbClr val="00007C"/>
              </a:buClr>
              <a:buSzPct val="75000"/>
              <a:buFont typeface="UnDotum"/>
              <a:buChar char=""/>
              <a:tabLst>
                <a:tab pos="368300" algn="l"/>
              </a:tabLst>
            </a:pPr>
            <a:r>
              <a:rPr sz="3200">
                <a:latin typeface="Arial"/>
                <a:cs typeface="Arial"/>
              </a:rPr>
              <a:t>Roles </a:t>
            </a:r>
            <a:r>
              <a:rPr sz="3200" dirty="0">
                <a:latin typeface="Arial"/>
                <a:cs typeface="Arial"/>
              </a:rPr>
              <a:t>represent specific organization  </a:t>
            </a:r>
            <a:r>
              <a:rPr sz="3200" spc="-5" dirty="0">
                <a:latin typeface="Arial"/>
                <a:cs typeface="Arial"/>
              </a:rPr>
              <a:t>duties </a:t>
            </a:r>
            <a:r>
              <a:rPr sz="3200" dirty="0">
                <a:latin typeface="Arial"/>
                <a:cs typeface="Arial"/>
              </a:rPr>
              <a:t>and are </a:t>
            </a:r>
            <a:r>
              <a:rPr sz="3200" spc="5" dirty="0">
                <a:latin typeface="Arial"/>
                <a:cs typeface="Arial"/>
              </a:rPr>
              <a:t>commonly mapped </a:t>
            </a:r>
            <a:r>
              <a:rPr sz="3200" spc="-5" dirty="0">
                <a:latin typeface="Arial"/>
                <a:cs typeface="Arial"/>
              </a:rPr>
              <a:t>to job  title. </a:t>
            </a:r>
            <a:r>
              <a:rPr sz="3200" spc="-10" dirty="0">
                <a:latin typeface="Arial"/>
                <a:cs typeface="Arial"/>
              </a:rPr>
              <a:t>Ex: </a:t>
            </a:r>
            <a:r>
              <a:rPr sz="3200" spc="-5" dirty="0">
                <a:latin typeface="Arial"/>
                <a:cs typeface="Arial"/>
              </a:rPr>
              <a:t>Administrator, </a:t>
            </a:r>
            <a:r>
              <a:rPr sz="3200" dirty="0">
                <a:latin typeface="Arial"/>
                <a:cs typeface="Arial"/>
              </a:rPr>
              <a:t>Developer</a:t>
            </a:r>
            <a:r>
              <a:rPr sz="3200" spc="-25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etc.</a:t>
            </a:r>
            <a:endParaRPr sz="3200">
              <a:latin typeface="Arial"/>
              <a:cs typeface="Arial"/>
            </a:endParaRPr>
          </a:p>
          <a:p>
            <a:pPr marL="367665" marR="563880" indent="-342900">
              <a:lnSpc>
                <a:spcPct val="100000"/>
              </a:lnSpc>
              <a:spcBef>
                <a:spcPts val="800"/>
              </a:spcBef>
              <a:buClr>
                <a:srgbClr val="00007C"/>
              </a:buClr>
              <a:buSzPct val="75000"/>
              <a:buFont typeface="UnDotum"/>
              <a:buChar char=""/>
              <a:tabLst>
                <a:tab pos="368300" algn="l"/>
              </a:tabLst>
            </a:pP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06045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Reasons for taking Security</a:t>
            </a:r>
            <a:r>
              <a:rPr spc="-114" dirty="0"/>
              <a:t> </a:t>
            </a:r>
            <a:r>
              <a:rPr spc="-5" dirty="0"/>
              <a:t>measures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09269" y="2066290"/>
            <a:ext cx="6052185" cy="2970530"/>
          </a:xfrm>
          <a:prstGeom prst="rect">
            <a:avLst/>
          </a:prstGeom>
        </p:spPr>
        <p:txBody>
          <a:bodyPr vert="horz" wrap="square" lIns="0" tIns="114300" rIns="0" bIns="0" rtlCol="0">
            <a:spAutoFit/>
          </a:bodyPr>
          <a:lstStyle/>
          <a:p>
            <a:pPr marL="381000" indent="-342900">
              <a:lnSpc>
                <a:spcPct val="100000"/>
              </a:lnSpc>
              <a:spcBef>
                <a:spcPts val="900"/>
              </a:spcBef>
              <a:buClr>
                <a:srgbClr val="00007C"/>
              </a:buClr>
              <a:buSzPct val="75000"/>
              <a:buFont typeface="UnDotum"/>
              <a:buChar char=""/>
              <a:tabLst>
                <a:tab pos="381000" algn="l"/>
              </a:tabLst>
            </a:pPr>
            <a:r>
              <a:rPr sz="3200" spc="-5" dirty="0">
                <a:latin typeface="Arial"/>
                <a:cs typeface="Arial"/>
              </a:rPr>
              <a:t>To </a:t>
            </a:r>
            <a:r>
              <a:rPr sz="3200" dirty="0">
                <a:latin typeface="Arial"/>
                <a:cs typeface="Arial"/>
              </a:rPr>
              <a:t>prevent loss of</a:t>
            </a:r>
            <a:r>
              <a:rPr sz="3200" spc="-45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data</a:t>
            </a:r>
            <a:endParaRPr sz="3200">
              <a:latin typeface="Arial"/>
              <a:cs typeface="Arial"/>
            </a:endParaRPr>
          </a:p>
          <a:p>
            <a:pPr marL="381000" indent="-342900">
              <a:lnSpc>
                <a:spcPct val="100000"/>
              </a:lnSpc>
              <a:spcBef>
                <a:spcPts val="800"/>
              </a:spcBef>
              <a:buClr>
                <a:srgbClr val="00007C"/>
              </a:buClr>
              <a:buSzPct val="75000"/>
              <a:buFont typeface="UnDotum"/>
              <a:buChar char=""/>
              <a:tabLst>
                <a:tab pos="381000" algn="l"/>
              </a:tabLst>
            </a:pPr>
            <a:r>
              <a:rPr sz="3200" spc="-5" dirty="0">
                <a:latin typeface="Arial"/>
                <a:cs typeface="Arial"/>
              </a:rPr>
              <a:t>To </a:t>
            </a:r>
            <a:r>
              <a:rPr sz="3200" dirty="0">
                <a:latin typeface="Arial"/>
                <a:cs typeface="Arial"/>
              </a:rPr>
              <a:t>prevent </a:t>
            </a:r>
            <a:r>
              <a:rPr sz="3200" spc="-5" dirty="0">
                <a:latin typeface="Arial"/>
                <a:cs typeface="Arial"/>
              </a:rPr>
              <a:t>corruption </a:t>
            </a:r>
            <a:r>
              <a:rPr sz="3200" dirty="0">
                <a:latin typeface="Arial"/>
                <a:cs typeface="Arial"/>
              </a:rPr>
              <a:t>of</a:t>
            </a:r>
            <a:r>
              <a:rPr sz="3200" spc="-40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data</a:t>
            </a:r>
            <a:endParaRPr sz="3200">
              <a:latin typeface="Arial"/>
              <a:cs typeface="Arial"/>
            </a:endParaRPr>
          </a:p>
          <a:p>
            <a:pPr marL="381000" indent="-342900">
              <a:lnSpc>
                <a:spcPct val="100000"/>
              </a:lnSpc>
              <a:spcBef>
                <a:spcPts val="790"/>
              </a:spcBef>
              <a:buClr>
                <a:srgbClr val="00007C"/>
              </a:buClr>
              <a:buSzPct val="75000"/>
              <a:buFont typeface="UnDotum"/>
              <a:buChar char=""/>
              <a:tabLst>
                <a:tab pos="381000" algn="l"/>
              </a:tabLst>
            </a:pPr>
            <a:r>
              <a:rPr sz="3200" spc="-5" dirty="0">
                <a:latin typeface="Arial"/>
                <a:cs typeface="Arial"/>
              </a:rPr>
              <a:t>To </a:t>
            </a:r>
            <a:r>
              <a:rPr sz="3200" dirty="0">
                <a:latin typeface="Arial"/>
                <a:cs typeface="Arial"/>
              </a:rPr>
              <a:t>prevent compromise of</a:t>
            </a:r>
            <a:r>
              <a:rPr sz="3200" spc="-70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data</a:t>
            </a:r>
            <a:endParaRPr sz="3200">
              <a:latin typeface="Arial"/>
              <a:cs typeface="Arial"/>
            </a:endParaRPr>
          </a:p>
          <a:p>
            <a:pPr marL="381000" indent="-342900">
              <a:lnSpc>
                <a:spcPct val="100000"/>
              </a:lnSpc>
              <a:spcBef>
                <a:spcPts val="800"/>
              </a:spcBef>
              <a:buClr>
                <a:srgbClr val="00007C"/>
              </a:buClr>
              <a:buSzPct val="75000"/>
              <a:buFont typeface="UnDotum"/>
              <a:buChar char=""/>
              <a:tabLst>
                <a:tab pos="381000" algn="l"/>
              </a:tabLst>
            </a:pPr>
            <a:r>
              <a:rPr sz="3200" spc="-5" dirty="0">
                <a:latin typeface="Arial"/>
                <a:cs typeface="Arial"/>
              </a:rPr>
              <a:t>TO </a:t>
            </a:r>
            <a:r>
              <a:rPr sz="3200" dirty="0">
                <a:latin typeface="Arial"/>
                <a:cs typeface="Arial"/>
              </a:rPr>
              <a:t>prevent </a:t>
            </a:r>
            <a:r>
              <a:rPr sz="3200" spc="-5" dirty="0">
                <a:latin typeface="Arial"/>
                <a:cs typeface="Arial"/>
              </a:rPr>
              <a:t>theft </a:t>
            </a:r>
            <a:r>
              <a:rPr sz="3200" dirty="0">
                <a:latin typeface="Arial"/>
                <a:cs typeface="Arial"/>
              </a:rPr>
              <a:t>of</a:t>
            </a:r>
            <a:r>
              <a:rPr sz="3200" spc="-45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data</a:t>
            </a:r>
            <a:endParaRPr sz="3200">
              <a:latin typeface="Arial"/>
              <a:cs typeface="Arial"/>
            </a:endParaRPr>
          </a:p>
          <a:p>
            <a:pPr marL="381000" indent="-342900">
              <a:lnSpc>
                <a:spcPct val="100000"/>
              </a:lnSpc>
              <a:spcBef>
                <a:spcPts val="800"/>
              </a:spcBef>
              <a:buClr>
                <a:srgbClr val="00007C"/>
              </a:buClr>
              <a:buSzPct val="75000"/>
              <a:buFont typeface="UnDotum"/>
              <a:buChar char=""/>
              <a:tabLst>
                <a:tab pos="381000" algn="l"/>
              </a:tabLst>
            </a:pPr>
            <a:r>
              <a:rPr sz="3200" spc="-5" dirty="0">
                <a:latin typeface="Arial"/>
                <a:cs typeface="Arial"/>
              </a:rPr>
              <a:t>To </a:t>
            </a:r>
            <a:r>
              <a:rPr sz="3200" dirty="0">
                <a:latin typeface="Arial"/>
                <a:cs typeface="Arial"/>
              </a:rPr>
              <a:t>prevent</a:t>
            </a:r>
            <a:r>
              <a:rPr sz="3200" spc="-20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sabotage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39670" y="2776220"/>
            <a:ext cx="2874645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spc="-10" dirty="0"/>
              <a:t>Thank</a:t>
            </a:r>
            <a:r>
              <a:rPr sz="4400" spc="-105" dirty="0"/>
              <a:t> </a:t>
            </a:r>
            <a:r>
              <a:rPr sz="4400" spc="-5" dirty="0"/>
              <a:t>You</a:t>
            </a:r>
            <a:endParaRPr sz="44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09800" y="360735"/>
            <a:ext cx="4038600" cy="78226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0"/>
              <a:t>Introduct</a:t>
            </a:r>
            <a:r>
              <a:rPr lang="en-IN" spc="-10" dirty="0" err="1"/>
              <a:t>i</a:t>
            </a:r>
            <a:r>
              <a:rPr spc="-10"/>
              <a:t>on</a:t>
            </a:r>
            <a:endParaRPr spc="-10" dirty="0"/>
          </a:p>
        </p:txBody>
      </p:sp>
      <p:sp>
        <p:nvSpPr>
          <p:cNvPr id="3" name="object 3"/>
          <p:cNvSpPr txBox="1"/>
          <p:nvPr/>
        </p:nvSpPr>
        <p:spPr>
          <a:xfrm>
            <a:off x="445769" y="1482090"/>
            <a:ext cx="8074025" cy="4615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67665" marR="265430" indent="-342900">
              <a:lnSpc>
                <a:spcPct val="100000"/>
              </a:lnSpc>
              <a:spcBef>
                <a:spcPts val="100"/>
              </a:spcBef>
              <a:buClr>
                <a:srgbClr val="00007C"/>
              </a:buClr>
              <a:buSzPct val="75000"/>
              <a:buFont typeface="UnDotum"/>
              <a:buChar char=""/>
              <a:tabLst>
                <a:tab pos="368300" algn="l"/>
              </a:tabLst>
            </a:pPr>
            <a:r>
              <a:rPr sz="3200" b="1" spc="-5" dirty="0">
                <a:latin typeface="Arial"/>
                <a:cs typeface="Arial"/>
              </a:rPr>
              <a:t>Interference in resource utilization is </a:t>
            </a:r>
            <a:r>
              <a:rPr sz="3200" b="1" dirty="0">
                <a:latin typeface="Arial"/>
                <a:cs typeface="Arial"/>
              </a:rPr>
              <a:t>a  very </a:t>
            </a:r>
            <a:r>
              <a:rPr sz="3200" b="1" spc="-5" dirty="0">
                <a:latin typeface="Arial"/>
                <a:cs typeface="Arial"/>
              </a:rPr>
              <a:t>serious </a:t>
            </a:r>
            <a:r>
              <a:rPr sz="3200" b="1" dirty="0">
                <a:latin typeface="Arial"/>
                <a:cs typeface="Arial"/>
              </a:rPr>
              <a:t>threat </a:t>
            </a:r>
            <a:r>
              <a:rPr sz="3200" b="1" spc="-5" dirty="0">
                <a:latin typeface="Arial"/>
                <a:cs typeface="Arial"/>
              </a:rPr>
              <a:t>in </a:t>
            </a:r>
            <a:r>
              <a:rPr sz="3200" b="1" dirty="0">
                <a:latin typeface="Arial"/>
                <a:cs typeface="Arial"/>
              </a:rPr>
              <a:t>an</a:t>
            </a:r>
            <a:r>
              <a:rPr sz="3200" b="1" spc="-40" dirty="0">
                <a:latin typeface="Arial"/>
                <a:cs typeface="Arial"/>
              </a:rPr>
              <a:t> </a:t>
            </a:r>
            <a:r>
              <a:rPr sz="3200" b="1" dirty="0">
                <a:latin typeface="Arial"/>
                <a:cs typeface="Arial"/>
              </a:rPr>
              <a:t>OS</a:t>
            </a:r>
            <a:endParaRPr sz="3200">
              <a:latin typeface="Arial"/>
              <a:cs typeface="Arial"/>
            </a:endParaRPr>
          </a:p>
          <a:p>
            <a:pPr marL="367665" marR="43180" indent="-342900">
              <a:lnSpc>
                <a:spcPct val="100000"/>
              </a:lnSpc>
              <a:spcBef>
                <a:spcPts val="790"/>
              </a:spcBef>
              <a:buClr>
                <a:srgbClr val="00007C"/>
              </a:buClr>
              <a:buSzPct val="75000"/>
              <a:buFont typeface="UnDotum"/>
              <a:buChar char=""/>
              <a:tabLst>
                <a:tab pos="368300" algn="l"/>
              </a:tabLst>
            </a:pPr>
            <a:r>
              <a:rPr sz="3200" b="1" spc="-10" dirty="0">
                <a:latin typeface="Arial"/>
                <a:cs typeface="Arial"/>
              </a:rPr>
              <a:t>The </a:t>
            </a:r>
            <a:r>
              <a:rPr sz="3200" b="1" spc="-5" dirty="0">
                <a:latin typeface="Arial"/>
                <a:cs typeface="Arial"/>
              </a:rPr>
              <a:t>nature </a:t>
            </a:r>
            <a:r>
              <a:rPr sz="3200" b="1" dirty="0">
                <a:latin typeface="Arial"/>
                <a:cs typeface="Arial"/>
              </a:rPr>
              <a:t>of </a:t>
            </a:r>
            <a:r>
              <a:rPr sz="3200" b="1" spc="-5" dirty="0">
                <a:latin typeface="Arial"/>
                <a:cs typeface="Arial"/>
              </a:rPr>
              <a:t>the threat depends on the  nature of </a:t>
            </a:r>
            <a:r>
              <a:rPr sz="3200" b="1" dirty="0">
                <a:latin typeface="Arial"/>
                <a:cs typeface="Arial"/>
              </a:rPr>
              <a:t>a </a:t>
            </a:r>
            <a:r>
              <a:rPr sz="3200" b="1" spc="-5" dirty="0">
                <a:latin typeface="Arial"/>
                <a:cs typeface="Arial"/>
              </a:rPr>
              <a:t>resource </a:t>
            </a:r>
            <a:r>
              <a:rPr sz="3200" b="1" dirty="0">
                <a:latin typeface="Arial"/>
                <a:cs typeface="Arial"/>
              </a:rPr>
              <a:t>and the </a:t>
            </a:r>
            <a:r>
              <a:rPr sz="3200" b="1" spc="-5" dirty="0">
                <a:latin typeface="Arial"/>
                <a:cs typeface="Arial"/>
              </a:rPr>
              <a:t>manner in  </a:t>
            </a:r>
            <a:r>
              <a:rPr sz="3200" b="1" dirty="0">
                <a:latin typeface="Arial"/>
                <a:cs typeface="Arial"/>
              </a:rPr>
              <a:t>which </a:t>
            </a:r>
            <a:r>
              <a:rPr sz="3200" b="1" spc="-5" dirty="0">
                <a:latin typeface="Arial"/>
                <a:cs typeface="Arial"/>
              </a:rPr>
              <a:t>it is</a:t>
            </a:r>
            <a:r>
              <a:rPr sz="3200" b="1" spc="-25" dirty="0">
                <a:latin typeface="Arial"/>
                <a:cs typeface="Arial"/>
              </a:rPr>
              <a:t> </a:t>
            </a:r>
            <a:r>
              <a:rPr sz="3200" b="1" dirty="0">
                <a:latin typeface="Arial"/>
                <a:cs typeface="Arial"/>
              </a:rPr>
              <a:t>used.</a:t>
            </a:r>
            <a:endParaRPr sz="3200">
              <a:latin typeface="Arial"/>
              <a:cs typeface="Arial"/>
            </a:endParaRPr>
          </a:p>
          <a:p>
            <a:pPr marL="367665" marR="17780" indent="-342900">
              <a:lnSpc>
                <a:spcPct val="99900"/>
              </a:lnSpc>
              <a:spcBef>
                <a:spcPts val="800"/>
              </a:spcBef>
              <a:buClr>
                <a:srgbClr val="00007C"/>
              </a:buClr>
              <a:buSzPct val="75000"/>
              <a:buFont typeface="UnDotum"/>
              <a:buChar char=""/>
              <a:tabLst>
                <a:tab pos="368300" algn="l"/>
              </a:tabLst>
            </a:pPr>
            <a:r>
              <a:rPr sz="3200" b="1" spc="-5" dirty="0">
                <a:latin typeface="Arial"/>
                <a:cs typeface="Arial"/>
              </a:rPr>
              <a:t>In this session, </a:t>
            </a:r>
            <a:r>
              <a:rPr sz="3200" b="1" spc="10" dirty="0">
                <a:latin typeface="Arial"/>
                <a:cs typeface="Arial"/>
              </a:rPr>
              <a:t>we </a:t>
            </a:r>
            <a:r>
              <a:rPr sz="3200" b="1" spc="-5" dirty="0">
                <a:latin typeface="Arial"/>
                <a:cs typeface="Arial"/>
              </a:rPr>
              <a:t>discuss </a:t>
            </a:r>
            <a:r>
              <a:rPr sz="3200" b="1" dirty="0">
                <a:latin typeface="Arial"/>
                <a:cs typeface="Arial"/>
              </a:rPr>
              <a:t>threats to  </a:t>
            </a:r>
            <a:r>
              <a:rPr sz="3200" b="1" spc="-5" dirty="0">
                <a:latin typeface="Arial"/>
                <a:cs typeface="Arial"/>
              </a:rPr>
              <a:t>information </a:t>
            </a:r>
            <a:r>
              <a:rPr sz="3200" b="1" dirty="0">
                <a:latin typeface="Arial"/>
                <a:cs typeface="Arial"/>
              </a:rPr>
              <a:t>stored </a:t>
            </a:r>
            <a:r>
              <a:rPr sz="3200" b="1" spc="-5" dirty="0">
                <a:latin typeface="Arial"/>
                <a:cs typeface="Arial"/>
              </a:rPr>
              <a:t>in </a:t>
            </a:r>
            <a:r>
              <a:rPr sz="3200" b="1" dirty="0">
                <a:latin typeface="Arial"/>
                <a:cs typeface="Arial"/>
              </a:rPr>
              <a:t>files because </a:t>
            </a:r>
            <a:r>
              <a:rPr sz="3200" b="1" spc="-5" dirty="0">
                <a:latin typeface="Arial"/>
                <a:cs typeface="Arial"/>
              </a:rPr>
              <a:t>they  are the most common, </a:t>
            </a:r>
            <a:r>
              <a:rPr sz="3200" b="1" dirty="0">
                <a:latin typeface="Arial"/>
                <a:cs typeface="Arial"/>
              </a:rPr>
              <a:t>and </a:t>
            </a:r>
            <a:r>
              <a:rPr sz="3200" b="1" spc="-5" dirty="0">
                <a:latin typeface="Arial"/>
                <a:cs typeface="Arial"/>
              </a:rPr>
              <a:t>also the  most complex,</a:t>
            </a:r>
            <a:r>
              <a:rPr sz="3200" b="1" spc="-15" dirty="0">
                <a:latin typeface="Arial"/>
                <a:cs typeface="Arial"/>
              </a:rPr>
              <a:t> </a:t>
            </a:r>
            <a:r>
              <a:rPr sz="3200" b="1" spc="-5" dirty="0">
                <a:latin typeface="Arial"/>
                <a:cs typeface="Arial"/>
              </a:rPr>
              <a:t>threats.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4669" y="795020"/>
            <a:ext cx="5801360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769995" algn="l"/>
              </a:tabLst>
            </a:pPr>
            <a:r>
              <a:rPr sz="4400" b="0" dirty="0">
                <a:latin typeface="Arial"/>
                <a:cs typeface="Arial"/>
              </a:rPr>
              <a:t>P</a:t>
            </a:r>
            <a:r>
              <a:rPr sz="4400" b="0" spc="-5" dirty="0">
                <a:latin typeface="Arial"/>
                <a:cs typeface="Arial"/>
              </a:rPr>
              <a:t>rote</a:t>
            </a:r>
            <a:r>
              <a:rPr sz="4400" b="0" dirty="0">
                <a:latin typeface="Arial"/>
                <a:cs typeface="Arial"/>
              </a:rPr>
              <a:t>c</a:t>
            </a:r>
            <a:r>
              <a:rPr sz="4400" b="0" spc="-5" dirty="0">
                <a:latin typeface="Arial"/>
                <a:cs typeface="Arial"/>
              </a:rPr>
              <a:t>t</a:t>
            </a:r>
            <a:r>
              <a:rPr sz="4400" b="0" spc="5" dirty="0">
                <a:latin typeface="Arial"/>
                <a:cs typeface="Arial"/>
              </a:rPr>
              <a:t>i</a:t>
            </a:r>
            <a:r>
              <a:rPr sz="4400" b="0" spc="-5" dirty="0">
                <a:latin typeface="Arial"/>
                <a:cs typeface="Arial"/>
              </a:rPr>
              <a:t>o</a:t>
            </a:r>
            <a:r>
              <a:rPr sz="4400" b="0" dirty="0">
                <a:latin typeface="Arial"/>
                <a:cs typeface="Arial"/>
              </a:rPr>
              <a:t>n</a:t>
            </a:r>
            <a:r>
              <a:rPr sz="4400" b="0" spc="-5" dirty="0">
                <a:latin typeface="Arial"/>
                <a:cs typeface="Arial"/>
              </a:rPr>
              <a:t> an</a:t>
            </a:r>
            <a:r>
              <a:rPr sz="4400" b="0" dirty="0">
                <a:latin typeface="Arial"/>
                <a:cs typeface="Arial"/>
              </a:rPr>
              <a:t>d	S</a:t>
            </a:r>
            <a:r>
              <a:rPr sz="4400" b="0" spc="-5" dirty="0">
                <a:latin typeface="Arial"/>
                <a:cs typeface="Arial"/>
              </a:rPr>
              <a:t>ecurity</a:t>
            </a:r>
            <a:endParaRPr sz="44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09269" y="2167890"/>
            <a:ext cx="7870190" cy="212750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0365" marR="30480" indent="-342900">
              <a:lnSpc>
                <a:spcPct val="100000"/>
              </a:lnSpc>
              <a:spcBef>
                <a:spcPts val="100"/>
              </a:spcBef>
            </a:pPr>
            <a:r>
              <a:rPr sz="3600" spc="-855" baseline="12731">
                <a:solidFill>
                  <a:srgbClr val="00007C"/>
                </a:solidFill>
                <a:latin typeface="UnDotum"/>
                <a:cs typeface="UnDotum"/>
              </a:rPr>
              <a:t> </a:t>
            </a:r>
            <a:r>
              <a:rPr lang="en-IN" sz="3600" spc="-855" baseline="12731" dirty="0">
                <a:solidFill>
                  <a:srgbClr val="00007C"/>
                </a:solidFill>
                <a:latin typeface="UnDotum"/>
                <a:cs typeface="UnDotum"/>
              </a:rPr>
              <a:t>                </a:t>
            </a:r>
            <a:r>
              <a:rPr sz="3200" b="1" spc="-5">
                <a:latin typeface="Arial"/>
                <a:cs typeface="Arial"/>
              </a:rPr>
              <a:t>OS </a:t>
            </a:r>
            <a:r>
              <a:rPr sz="3200" b="1" spc="-5" dirty="0">
                <a:latin typeface="Arial"/>
                <a:cs typeface="Arial"/>
              </a:rPr>
              <a:t>use </a:t>
            </a:r>
            <a:r>
              <a:rPr sz="3200" b="1" spc="10" dirty="0">
                <a:latin typeface="Arial"/>
                <a:cs typeface="Arial"/>
              </a:rPr>
              <a:t>two </a:t>
            </a:r>
            <a:r>
              <a:rPr sz="3200" b="1" dirty="0">
                <a:latin typeface="Arial"/>
                <a:cs typeface="Arial"/>
              </a:rPr>
              <a:t>sets of </a:t>
            </a:r>
            <a:r>
              <a:rPr sz="3200" b="1" spc="-5" dirty="0">
                <a:latin typeface="Arial"/>
                <a:cs typeface="Arial"/>
              </a:rPr>
              <a:t>techniques </a:t>
            </a:r>
            <a:r>
              <a:rPr sz="3200" b="1">
                <a:latin typeface="Arial"/>
                <a:cs typeface="Arial"/>
              </a:rPr>
              <a:t>to  </a:t>
            </a:r>
            <a:r>
              <a:rPr lang="en-IN" sz="3200" b="1" dirty="0">
                <a:latin typeface="Arial"/>
                <a:cs typeface="Arial"/>
              </a:rPr>
              <a:t>            </a:t>
            </a:r>
            <a:r>
              <a:rPr sz="3200" b="1" spc="-5">
                <a:latin typeface="Arial"/>
                <a:cs typeface="Arial"/>
              </a:rPr>
              <a:t>counter </a:t>
            </a:r>
            <a:r>
              <a:rPr sz="3200" b="1" spc="-5" dirty="0">
                <a:latin typeface="Arial"/>
                <a:cs typeface="Arial"/>
              </a:rPr>
              <a:t>threats to information namely:</a:t>
            </a:r>
            <a:endParaRPr sz="3200">
              <a:latin typeface="Arial"/>
              <a:cs typeface="Arial"/>
            </a:endParaRPr>
          </a:p>
          <a:p>
            <a:pPr marL="494665">
              <a:lnSpc>
                <a:spcPct val="100000"/>
              </a:lnSpc>
              <a:spcBef>
                <a:spcPts val="690"/>
              </a:spcBef>
            </a:pPr>
            <a:r>
              <a:rPr sz="3375" spc="-382" baseline="11111">
                <a:solidFill>
                  <a:srgbClr val="9999CC"/>
                </a:solidFill>
                <a:latin typeface="UnDotum"/>
                <a:cs typeface="UnDotum"/>
              </a:rPr>
              <a:t></a:t>
            </a:r>
            <a:r>
              <a:rPr sz="3375" spc="-637" baseline="11111">
                <a:solidFill>
                  <a:srgbClr val="9999CC"/>
                </a:solidFill>
                <a:latin typeface="UnDotum"/>
                <a:cs typeface="UnDotum"/>
              </a:rPr>
              <a:t> </a:t>
            </a:r>
            <a:r>
              <a:rPr lang="en-IN" sz="3375" spc="-637" baseline="11111" dirty="0">
                <a:solidFill>
                  <a:srgbClr val="9999CC"/>
                </a:solidFill>
                <a:latin typeface="UnDotum"/>
                <a:cs typeface="UnDotum"/>
              </a:rPr>
              <a:t> </a:t>
            </a:r>
            <a:r>
              <a:rPr lang="en-IN" sz="3375" spc="-637" dirty="0">
                <a:solidFill>
                  <a:srgbClr val="9999CC"/>
                </a:solidFill>
                <a:latin typeface="UnDotum"/>
                <a:cs typeface="UnDotum"/>
              </a:rPr>
              <a:t>   </a:t>
            </a:r>
            <a:r>
              <a:rPr sz="2800" b="1" spc="-5">
                <a:latin typeface="Arial"/>
                <a:cs typeface="Arial"/>
              </a:rPr>
              <a:t>Protection</a:t>
            </a:r>
            <a:endParaRPr sz="2800">
              <a:latin typeface="Arial"/>
              <a:cs typeface="Arial"/>
            </a:endParaRPr>
          </a:p>
          <a:p>
            <a:pPr marL="494665">
              <a:lnSpc>
                <a:spcPct val="100000"/>
              </a:lnSpc>
              <a:spcBef>
                <a:spcPts val="700"/>
              </a:spcBef>
            </a:pPr>
            <a:r>
              <a:rPr sz="3375" spc="-382" baseline="11111">
                <a:solidFill>
                  <a:srgbClr val="9999CC"/>
                </a:solidFill>
                <a:latin typeface="UnDotum"/>
                <a:cs typeface="UnDotum"/>
              </a:rPr>
              <a:t></a:t>
            </a:r>
            <a:r>
              <a:rPr sz="3375" spc="-637" baseline="11111">
                <a:solidFill>
                  <a:srgbClr val="9999CC"/>
                </a:solidFill>
                <a:latin typeface="UnDotum"/>
                <a:cs typeface="UnDotum"/>
              </a:rPr>
              <a:t> </a:t>
            </a:r>
            <a:r>
              <a:rPr lang="en-IN" sz="3375" spc="-637" baseline="11111" dirty="0">
                <a:solidFill>
                  <a:srgbClr val="9999CC"/>
                </a:solidFill>
                <a:latin typeface="UnDotum"/>
                <a:cs typeface="UnDotum"/>
              </a:rPr>
              <a:t>       </a:t>
            </a:r>
            <a:r>
              <a:rPr sz="2800" b="1" spc="-5">
                <a:latin typeface="Arial"/>
                <a:cs typeface="Arial"/>
              </a:rPr>
              <a:t>Security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95009B-7B94-49F4-8315-439585C7BA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5400" spc="-5" dirty="0">
                <a:latin typeface="Arial"/>
                <a:cs typeface="Arial"/>
              </a:rPr>
              <a:t>Protection</a:t>
            </a:r>
            <a:br>
              <a:rPr lang="en-US" sz="5400" dirty="0">
                <a:latin typeface="Arial"/>
                <a:cs typeface="Arial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56B958-F498-473A-91FE-5C96AF87DF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2255520"/>
          </a:xfrm>
        </p:spPr>
        <p:txBody>
          <a:bodyPr/>
          <a:lstStyle/>
          <a:p>
            <a:r>
              <a:rPr lang="en-US" sz="2800" b="1" spc="-5" dirty="0">
                <a:latin typeface="Arial"/>
                <a:cs typeface="Arial"/>
              </a:rPr>
              <a:t>It involves guarding </a:t>
            </a:r>
            <a:r>
              <a:rPr lang="en-US" sz="2800" b="1" dirty="0">
                <a:latin typeface="Arial"/>
                <a:cs typeface="Arial"/>
              </a:rPr>
              <a:t>a </a:t>
            </a:r>
            <a:r>
              <a:rPr lang="en-US" sz="2800" b="1" spc="-5" dirty="0">
                <a:latin typeface="Arial"/>
                <a:cs typeface="Arial"/>
              </a:rPr>
              <a:t>user’s data and  programs against interference </a:t>
            </a:r>
            <a:r>
              <a:rPr lang="en-US" sz="2800" b="1" dirty="0">
                <a:latin typeface="Arial"/>
                <a:cs typeface="Arial"/>
              </a:rPr>
              <a:t>by </a:t>
            </a:r>
            <a:r>
              <a:rPr lang="en-US" sz="2800" b="1" spc="-5" dirty="0">
                <a:latin typeface="Arial"/>
                <a:cs typeface="Arial"/>
              </a:rPr>
              <a:t>other  authorized </a:t>
            </a:r>
            <a:r>
              <a:rPr lang="en-US" sz="2800" b="1" dirty="0">
                <a:latin typeface="Arial"/>
                <a:cs typeface="Arial"/>
              </a:rPr>
              <a:t>users of the</a:t>
            </a:r>
            <a:r>
              <a:rPr lang="en-US" sz="2800" b="1" spc="-35" dirty="0">
                <a:latin typeface="Arial"/>
                <a:cs typeface="Arial"/>
              </a:rPr>
              <a:t> </a:t>
            </a:r>
            <a:r>
              <a:rPr lang="en-US" sz="2800" b="1" dirty="0">
                <a:latin typeface="Arial"/>
                <a:cs typeface="Arial"/>
              </a:rPr>
              <a:t>system.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21396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4400" y="947420"/>
            <a:ext cx="2044064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b="0" dirty="0">
                <a:latin typeface="Arial"/>
                <a:cs typeface="Arial"/>
              </a:rPr>
              <a:t>S</a:t>
            </a:r>
            <a:r>
              <a:rPr sz="4400" b="0" spc="-5" dirty="0">
                <a:latin typeface="Arial"/>
                <a:cs typeface="Arial"/>
              </a:rPr>
              <a:t>e</a:t>
            </a:r>
            <a:r>
              <a:rPr sz="4400" b="0" dirty="0">
                <a:latin typeface="Arial"/>
                <a:cs typeface="Arial"/>
              </a:rPr>
              <a:t>c</a:t>
            </a:r>
            <a:r>
              <a:rPr sz="4400" b="0" spc="-5" dirty="0">
                <a:latin typeface="Arial"/>
                <a:cs typeface="Arial"/>
              </a:rPr>
              <a:t>u</a:t>
            </a:r>
            <a:r>
              <a:rPr sz="4400" b="0" spc="-10" dirty="0">
                <a:latin typeface="Arial"/>
                <a:cs typeface="Arial"/>
              </a:rPr>
              <a:t>r</a:t>
            </a:r>
            <a:r>
              <a:rPr sz="4400" b="0" spc="5" dirty="0">
                <a:latin typeface="Arial"/>
                <a:cs typeface="Arial"/>
              </a:rPr>
              <a:t>i</a:t>
            </a:r>
            <a:r>
              <a:rPr sz="4400" b="0" spc="-5" dirty="0">
                <a:latin typeface="Arial"/>
                <a:cs typeface="Arial"/>
              </a:rPr>
              <a:t>ty</a:t>
            </a:r>
            <a:endParaRPr sz="44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33069" y="2346959"/>
            <a:ext cx="8634731" cy="1391790"/>
          </a:xfrm>
          <a:prstGeom prst="rect">
            <a:avLst/>
          </a:prstGeom>
        </p:spPr>
        <p:txBody>
          <a:bodyPr vert="horz" wrap="square" lIns="0" tIns="61594" rIns="0" bIns="0" rtlCol="0">
            <a:spAutoFit/>
          </a:bodyPr>
          <a:lstStyle/>
          <a:p>
            <a:pPr marL="380365" marR="30480" indent="-342900">
              <a:lnSpc>
                <a:spcPct val="89900"/>
              </a:lnSpc>
              <a:spcBef>
                <a:spcPts val="484"/>
              </a:spcBef>
            </a:pPr>
            <a:r>
              <a:rPr sz="3600" spc="-855" baseline="12731" dirty="0">
                <a:solidFill>
                  <a:srgbClr val="00007C"/>
                </a:solidFill>
                <a:latin typeface="UnDotum"/>
                <a:cs typeface="UnDotum"/>
              </a:rPr>
              <a:t> </a:t>
            </a:r>
            <a:r>
              <a:rPr sz="3200" b="1" spc="-5" dirty="0">
                <a:latin typeface="Arial"/>
                <a:cs typeface="Arial"/>
              </a:rPr>
              <a:t>It involves guarding </a:t>
            </a:r>
            <a:r>
              <a:rPr sz="3200" b="1" dirty="0">
                <a:latin typeface="Arial"/>
                <a:cs typeface="Arial"/>
              </a:rPr>
              <a:t>of a </a:t>
            </a:r>
            <a:r>
              <a:rPr sz="3200" b="1" spc="-5" dirty="0">
                <a:latin typeface="Arial"/>
                <a:cs typeface="Arial"/>
              </a:rPr>
              <a:t>user’s data  </a:t>
            </a:r>
            <a:r>
              <a:rPr sz="3200" b="1" dirty="0">
                <a:latin typeface="Arial"/>
                <a:cs typeface="Arial"/>
              </a:rPr>
              <a:t>and </a:t>
            </a:r>
            <a:r>
              <a:rPr sz="3200" b="1" spc="-5" dirty="0">
                <a:latin typeface="Arial"/>
                <a:cs typeface="Arial"/>
              </a:rPr>
              <a:t>programs against interference by  </a:t>
            </a:r>
            <a:r>
              <a:rPr sz="3200" b="1" dirty="0">
                <a:latin typeface="Arial"/>
                <a:cs typeface="Arial"/>
              </a:rPr>
              <a:t>external </a:t>
            </a:r>
            <a:r>
              <a:rPr sz="3200" b="1" spc="-5" dirty="0">
                <a:latin typeface="Arial"/>
                <a:cs typeface="Arial"/>
              </a:rPr>
              <a:t>entities, e.g. unauthorized  persons.</a:t>
            </a:r>
            <a:endParaRPr sz="32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4669" y="795020"/>
            <a:ext cx="4095115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b="0" spc="-5" dirty="0">
                <a:latin typeface="Arial"/>
                <a:cs typeface="Arial"/>
              </a:rPr>
              <a:t>Security</a:t>
            </a:r>
            <a:r>
              <a:rPr sz="4400" b="0" spc="-80" dirty="0">
                <a:latin typeface="Arial"/>
                <a:cs typeface="Arial"/>
              </a:rPr>
              <a:t> </a:t>
            </a:r>
            <a:r>
              <a:rPr sz="4400" b="0" dirty="0">
                <a:latin typeface="Arial"/>
                <a:cs typeface="Arial"/>
              </a:rPr>
              <a:t>Threats</a:t>
            </a:r>
            <a:endParaRPr sz="44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09269" y="2015490"/>
            <a:ext cx="7590155" cy="30505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0365" marR="80645" indent="-342900">
              <a:lnSpc>
                <a:spcPct val="99900"/>
              </a:lnSpc>
              <a:spcBef>
                <a:spcPts val="100"/>
              </a:spcBef>
              <a:buClr>
                <a:srgbClr val="00007C"/>
              </a:buClr>
              <a:buSzPct val="75000"/>
              <a:buFont typeface="UnDotum"/>
              <a:buChar char=""/>
              <a:tabLst>
                <a:tab pos="381000" algn="l"/>
              </a:tabLst>
            </a:pPr>
            <a:r>
              <a:rPr sz="3200" b="1" spc="-5" dirty="0">
                <a:latin typeface="Arial"/>
                <a:cs typeface="Arial"/>
              </a:rPr>
              <a:t>Direct: </a:t>
            </a:r>
            <a:r>
              <a:rPr sz="3200" spc="-5" dirty="0">
                <a:latin typeface="Arial"/>
                <a:cs typeface="Arial"/>
              </a:rPr>
              <a:t>This is </a:t>
            </a:r>
            <a:r>
              <a:rPr sz="3200" dirty="0">
                <a:latin typeface="Arial"/>
                <a:cs typeface="Arial"/>
              </a:rPr>
              <a:t>any direct </a:t>
            </a:r>
            <a:r>
              <a:rPr sz="3200" spc="-5" dirty="0">
                <a:latin typeface="Arial"/>
                <a:cs typeface="Arial"/>
              </a:rPr>
              <a:t>attack </a:t>
            </a:r>
            <a:r>
              <a:rPr sz="3200" dirty="0">
                <a:latin typeface="Arial"/>
                <a:cs typeface="Arial"/>
              </a:rPr>
              <a:t>on your  </a:t>
            </a:r>
            <a:r>
              <a:rPr sz="3200" spc="-5" dirty="0">
                <a:latin typeface="Arial"/>
                <a:cs typeface="Arial"/>
              </a:rPr>
              <a:t>specific </a:t>
            </a:r>
            <a:r>
              <a:rPr sz="3200" dirty="0">
                <a:latin typeface="Arial"/>
                <a:cs typeface="Arial"/>
              </a:rPr>
              <a:t>systems, </a:t>
            </a:r>
            <a:r>
              <a:rPr sz="3200" spc="-5" dirty="0">
                <a:latin typeface="Arial"/>
                <a:cs typeface="Arial"/>
              </a:rPr>
              <a:t>whether from outside  </a:t>
            </a:r>
            <a:r>
              <a:rPr sz="3200" dirty="0">
                <a:latin typeface="Arial"/>
                <a:cs typeface="Arial"/>
              </a:rPr>
              <a:t>hackers or </a:t>
            </a:r>
            <a:r>
              <a:rPr sz="3200" spc="-5" dirty="0">
                <a:latin typeface="Arial"/>
                <a:cs typeface="Arial"/>
              </a:rPr>
              <a:t>from </a:t>
            </a:r>
            <a:r>
              <a:rPr sz="3200" dirty="0">
                <a:latin typeface="Arial"/>
                <a:cs typeface="Arial"/>
              </a:rPr>
              <a:t>disgruntled</a:t>
            </a:r>
            <a:r>
              <a:rPr sz="3200" spc="-30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insiders.</a:t>
            </a:r>
            <a:endParaRPr sz="3200">
              <a:latin typeface="Arial"/>
              <a:cs typeface="Arial"/>
            </a:endParaRPr>
          </a:p>
          <a:p>
            <a:pPr marL="380365" marR="30480" indent="-342900">
              <a:lnSpc>
                <a:spcPct val="100000"/>
              </a:lnSpc>
              <a:spcBef>
                <a:spcPts val="800"/>
              </a:spcBef>
              <a:buClr>
                <a:srgbClr val="00007C"/>
              </a:buClr>
              <a:buSzPct val="75000"/>
              <a:buFont typeface="UnDotum"/>
              <a:buChar char=""/>
              <a:tabLst>
                <a:tab pos="381000" algn="l"/>
              </a:tabLst>
            </a:pPr>
            <a:r>
              <a:rPr sz="3200" b="1" spc="-5" dirty="0">
                <a:latin typeface="Arial"/>
                <a:cs typeface="Arial"/>
              </a:rPr>
              <a:t>Indirect: </a:t>
            </a:r>
            <a:r>
              <a:rPr sz="3200" dirty="0">
                <a:latin typeface="Arial"/>
                <a:cs typeface="Arial"/>
              </a:rPr>
              <a:t>This </a:t>
            </a:r>
            <a:r>
              <a:rPr sz="3200" spc="-5" dirty="0">
                <a:latin typeface="Arial"/>
                <a:cs typeface="Arial"/>
              </a:rPr>
              <a:t>is </a:t>
            </a:r>
            <a:r>
              <a:rPr sz="3200" dirty="0">
                <a:latin typeface="Arial"/>
                <a:cs typeface="Arial"/>
              </a:rPr>
              <a:t>general random </a:t>
            </a:r>
            <a:r>
              <a:rPr sz="3200" spc="-5" dirty="0">
                <a:latin typeface="Arial"/>
                <a:cs typeface="Arial"/>
              </a:rPr>
              <a:t>attack,  </a:t>
            </a:r>
            <a:r>
              <a:rPr sz="3200" spc="5" dirty="0">
                <a:latin typeface="Arial"/>
                <a:cs typeface="Arial"/>
              </a:rPr>
              <a:t>most commonly </a:t>
            </a:r>
            <a:r>
              <a:rPr sz="3200" dirty="0">
                <a:latin typeface="Arial"/>
                <a:cs typeface="Arial"/>
              </a:rPr>
              <a:t>computer viruses,  computer </a:t>
            </a:r>
            <a:r>
              <a:rPr sz="3200" spc="-5" dirty="0">
                <a:latin typeface="Arial"/>
                <a:cs typeface="Arial"/>
              </a:rPr>
              <a:t>worms </a:t>
            </a:r>
            <a:r>
              <a:rPr sz="3200" dirty="0">
                <a:latin typeface="Arial"/>
                <a:cs typeface="Arial"/>
              </a:rPr>
              <a:t>or </a:t>
            </a:r>
            <a:r>
              <a:rPr sz="3200" spc="-5" dirty="0">
                <a:latin typeface="Arial"/>
                <a:cs typeface="Arial"/>
              </a:rPr>
              <a:t>Trojan</a:t>
            </a:r>
            <a:r>
              <a:rPr sz="3200" spc="-15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horses.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4669" y="795020"/>
            <a:ext cx="3567429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b="0" spc="-5" dirty="0">
                <a:latin typeface="Arial"/>
                <a:cs typeface="Arial"/>
              </a:rPr>
              <a:t>Authentication</a:t>
            </a:r>
            <a:endParaRPr sz="44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74369" y="1634490"/>
            <a:ext cx="7042784" cy="410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67665" marR="17780" indent="-342900">
              <a:lnSpc>
                <a:spcPct val="99900"/>
              </a:lnSpc>
              <a:spcBef>
                <a:spcPts val="100"/>
              </a:spcBef>
              <a:buClr>
                <a:srgbClr val="00007C"/>
              </a:buClr>
              <a:buSzPct val="75000"/>
              <a:buFont typeface="UnDotum"/>
              <a:buChar char=""/>
              <a:tabLst>
                <a:tab pos="368300" algn="l"/>
              </a:tabLst>
            </a:pPr>
            <a:r>
              <a:rPr sz="3200" dirty="0">
                <a:latin typeface="Arial"/>
                <a:cs typeface="Arial"/>
              </a:rPr>
              <a:t>Goal of </a:t>
            </a:r>
            <a:r>
              <a:rPr sz="3200" spc="-5" dirty="0">
                <a:latin typeface="Arial"/>
                <a:cs typeface="Arial"/>
              </a:rPr>
              <a:t>Authentication: </a:t>
            </a:r>
            <a:r>
              <a:rPr sz="3200" dirty="0">
                <a:latin typeface="Arial"/>
                <a:cs typeface="Arial"/>
              </a:rPr>
              <a:t>Reasonable  assurance that anyone </a:t>
            </a:r>
            <a:r>
              <a:rPr sz="3200" spc="-5" dirty="0">
                <a:latin typeface="Arial"/>
                <a:cs typeface="Arial"/>
              </a:rPr>
              <a:t>who</a:t>
            </a:r>
            <a:r>
              <a:rPr sz="3200" spc="-90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attempts  </a:t>
            </a:r>
            <a:r>
              <a:rPr sz="3200" spc="-5" dirty="0">
                <a:latin typeface="Arial"/>
                <a:cs typeface="Arial"/>
              </a:rPr>
              <a:t>to </a:t>
            </a:r>
            <a:r>
              <a:rPr sz="3200" dirty="0">
                <a:latin typeface="Arial"/>
                <a:cs typeface="Arial"/>
              </a:rPr>
              <a:t>access a system </a:t>
            </a:r>
            <a:r>
              <a:rPr sz="3200" spc="-5" dirty="0">
                <a:latin typeface="Arial"/>
                <a:cs typeface="Arial"/>
              </a:rPr>
              <a:t>or </a:t>
            </a:r>
            <a:r>
              <a:rPr sz="3200" dirty="0">
                <a:latin typeface="Arial"/>
                <a:cs typeface="Arial"/>
              </a:rPr>
              <a:t>a </a:t>
            </a:r>
            <a:r>
              <a:rPr sz="3200" spc="-5" dirty="0">
                <a:latin typeface="Arial"/>
                <a:cs typeface="Arial"/>
              </a:rPr>
              <a:t>network </a:t>
            </a:r>
            <a:r>
              <a:rPr sz="3200" spc="-10" dirty="0">
                <a:latin typeface="Arial"/>
                <a:cs typeface="Arial"/>
              </a:rPr>
              <a:t>is </a:t>
            </a:r>
            <a:r>
              <a:rPr sz="3200" dirty="0">
                <a:latin typeface="Arial"/>
                <a:cs typeface="Arial"/>
              </a:rPr>
              <a:t>a  </a:t>
            </a:r>
            <a:r>
              <a:rPr sz="3200" spc="-5" dirty="0">
                <a:latin typeface="Arial"/>
                <a:cs typeface="Arial"/>
              </a:rPr>
              <a:t>legitimate</a:t>
            </a:r>
            <a:r>
              <a:rPr sz="3200" spc="-15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user.</a:t>
            </a:r>
            <a:endParaRPr sz="3200">
              <a:latin typeface="Arial"/>
              <a:cs typeface="Arial"/>
            </a:endParaRPr>
          </a:p>
          <a:p>
            <a:pPr marL="368300" indent="-342900">
              <a:lnSpc>
                <a:spcPct val="100000"/>
              </a:lnSpc>
              <a:spcBef>
                <a:spcPts val="800"/>
              </a:spcBef>
              <a:buClr>
                <a:srgbClr val="00007C"/>
              </a:buClr>
              <a:buSzPct val="75000"/>
              <a:buFont typeface="UnDotum"/>
              <a:buChar char=""/>
              <a:tabLst>
                <a:tab pos="368300" algn="l"/>
              </a:tabLst>
            </a:pPr>
            <a:r>
              <a:rPr sz="3200" dirty="0">
                <a:latin typeface="Arial"/>
                <a:cs typeface="Arial"/>
              </a:rPr>
              <a:t>3</a:t>
            </a:r>
            <a:r>
              <a:rPr sz="3200" spc="-10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Mechanisms:</a:t>
            </a:r>
            <a:endParaRPr sz="3200">
              <a:latin typeface="Arial"/>
              <a:cs typeface="Arial"/>
            </a:endParaRPr>
          </a:p>
          <a:p>
            <a:pPr marL="481965">
              <a:lnSpc>
                <a:spcPct val="100000"/>
              </a:lnSpc>
              <a:spcBef>
                <a:spcPts val="690"/>
              </a:spcBef>
            </a:pPr>
            <a:r>
              <a:rPr sz="3375" spc="-382" baseline="11111" dirty="0">
                <a:solidFill>
                  <a:srgbClr val="9999CC"/>
                </a:solidFill>
                <a:latin typeface="UnDotum"/>
                <a:cs typeface="UnDotum"/>
              </a:rPr>
              <a:t></a:t>
            </a:r>
            <a:r>
              <a:rPr sz="3375" spc="-637" baseline="11111" dirty="0">
                <a:solidFill>
                  <a:srgbClr val="9999CC"/>
                </a:solidFill>
                <a:latin typeface="UnDotum"/>
                <a:cs typeface="UnDotum"/>
              </a:rPr>
              <a:t> </a:t>
            </a:r>
            <a:r>
              <a:rPr sz="2800" b="1" spc="-5" dirty="0">
                <a:latin typeface="Arial"/>
                <a:cs typeface="Arial"/>
              </a:rPr>
              <a:t>Password</a:t>
            </a:r>
            <a:endParaRPr sz="2800">
              <a:latin typeface="Arial"/>
              <a:cs typeface="Arial"/>
            </a:endParaRPr>
          </a:p>
          <a:p>
            <a:pPr marL="481965">
              <a:lnSpc>
                <a:spcPct val="100000"/>
              </a:lnSpc>
              <a:spcBef>
                <a:spcPts val="700"/>
              </a:spcBef>
            </a:pPr>
            <a:r>
              <a:rPr sz="3375" spc="-382" baseline="11111" dirty="0">
                <a:solidFill>
                  <a:srgbClr val="9999CC"/>
                </a:solidFill>
                <a:latin typeface="UnDotum"/>
                <a:cs typeface="UnDotum"/>
              </a:rPr>
              <a:t> </a:t>
            </a:r>
            <a:r>
              <a:rPr sz="2800" b="1" spc="-10" dirty="0">
                <a:latin typeface="Arial"/>
                <a:cs typeface="Arial"/>
              </a:rPr>
              <a:t>Physical </a:t>
            </a:r>
            <a:r>
              <a:rPr sz="2800" b="1" spc="-5" dirty="0">
                <a:latin typeface="Arial"/>
                <a:cs typeface="Arial"/>
              </a:rPr>
              <a:t>token </a:t>
            </a:r>
            <a:r>
              <a:rPr sz="2800" b="1" spc="-10" dirty="0">
                <a:latin typeface="Arial"/>
                <a:cs typeface="Arial"/>
              </a:rPr>
              <a:t>or </a:t>
            </a:r>
            <a:r>
              <a:rPr sz="2800" b="1" spc="-5" dirty="0">
                <a:latin typeface="Arial"/>
                <a:cs typeface="Arial"/>
              </a:rPr>
              <a:t>an</a:t>
            </a:r>
            <a:r>
              <a:rPr sz="2800" b="1" spc="-175" dirty="0">
                <a:latin typeface="Arial"/>
                <a:cs typeface="Arial"/>
              </a:rPr>
              <a:t> </a:t>
            </a:r>
            <a:r>
              <a:rPr sz="2800" b="1" spc="-5" dirty="0">
                <a:latin typeface="Arial"/>
                <a:cs typeface="Arial"/>
              </a:rPr>
              <a:t>artifact</a:t>
            </a:r>
            <a:endParaRPr sz="2800">
              <a:latin typeface="Arial"/>
              <a:cs typeface="Arial"/>
            </a:endParaRPr>
          </a:p>
          <a:p>
            <a:pPr marL="481965">
              <a:lnSpc>
                <a:spcPct val="100000"/>
              </a:lnSpc>
              <a:spcBef>
                <a:spcPts val="700"/>
              </a:spcBef>
            </a:pPr>
            <a:r>
              <a:rPr sz="3375" spc="-382" baseline="11111" dirty="0">
                <a:solidFill>
                  <a:srgbClr val="9999CC"/>
                </a:solidFill>
                <a:latin typeface="UnDotum"/>
                <a:cs typeface="UnDotum"/>
              </a:rPr>
              <a:t> </a:t>
            </a:r>
            <a:r>
              <a:rPr sz="2800" b="1" spc="-5" dirty="0">
                <a:latin typeface="Arial"/>
                <a:cs typeface="Arial"/>
              </a:rPr>
              <a:t>Biometric</a:t>
            </a:r>
            <a:r>
              <a:rPr sz="2800" b="1" spc="-175" dirty="0">
                <a:latin typeface="Arial"/>
                <a:cs typeface="Arial"/>
              </a:rPr>
              <a:t> </a:t>
            </a:r>
            <a:r>
              <a:rPr sz="2800" b="1" spc="-10" dirty="0">
                <a:latin typeface="Arial"/>
                <a:cs typeface="Arial"/>
              </a:rPr>
              <a:t>measure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4669" y="795020"/>
            <a:ext cx="4001770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b="0" spc="-5" dirty="0">
                <a:latin typeface="Arial"/>
                <a:cs typeface="Arial"/>
              </a:rPr>
              <a:t>Security</a:t>
            </a:r>
            <a:r>
              <a:rPr sz="4400" b="0" spc="-60" dirty="0">
                <a:latin typeface="Arial"/>
                <a:cs typeface="Arial"/>
              </a:rPr>
              <a:t> </a:t>
            </a:r>
            <a:r>
              <a:rPr sz="4400" b="0" spc="-5" dirty="0">
                <a:latin typeface="Arial"/>
                <a:cs typeface="Arial"/>
              </a:rPr>
              <a:t>Models</a:t>
            </a:r>
            <a:endParaRPr sz="44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09269" y="2015490"/>
            <a:ext cx="7542530" cy="3309620"/>
          </a:xfrm>
          <a:prstGeom prst="rect">
            <a:avLst/>
          </a:prstGeom>
        </p:spPr>
        <p:txBody>
          <a:bodyPr vert="horz" wrap="square" lIns="0" tIns="29845" rIns="0" bIns="0" rtlCol="0">
            <a:spAutoFit/>
          </a:bodyPr>
          <a:lstStyle/>
          <a:p>
            <a:pPr marL="380365" marR="30480" indent="-342900">
              <a:lnSpc>
                <a:spcPts val="3829"/>
              </a:lnSpc>
              <a:spcBef>
                <a:spcPts val="235"/>
              </a:spcBef>
            </a:pPr>
            <a:r>
              <a:rPr sz="3600" spc="-855" baseline="12731" dirty="0">
                <a:solidFill>
                  <a:srgbClr val="00007C"/>
                </a:solidFill>
                <a:latin typeface="UnDotum"/>
                <a:cs typeface="UnDotum"/>
              </a:rPr>
              <a:t> </a:t>
            </a:r>
            <a:r>
              <a:rPr sz="3200" spc="-5" dirty="0">
                <a:latin typeface="Arial"/>
                <a:cs typeface="Arial"/>
              </a:rPr>
              <a:t>Security </a:t>
            </a:r>
            <a:r>
              <a:rPr sz="3200" spc="5" dirty="0">
                <a:latin typeface="Arial"/>
                <a:cs typeface="Arial"/>
              </a:rPr>
              <a:t>models </a:t>
            </a:r>
            <a:r>
              <a:rPr sz="3200" dirty="0">
                <a:latin typeface="Arial"/>
                <a:cs typeface="Arial"/>
              </a:rPr>
              <a:t>can be </a:t>
            </a:r>
            <a:r>
              <a:rPr sz="3200" spc="-5" dirty="0">
                <a:latin typeface="Arial"/>
                <a:cs typeface="Arial"/>
              </a:rPr>
              <a:t>discretionary </a:t>
            </a:r>
            <a:r>
              <a:rPr sz="3200" dirty="0">
                <a:latin typeface="Arial"/>
                <a:cs typeface="Arial"/>
              </a:rPr>
              <a:t>or  mandatory.</a:t>
            </a:r>
            <a:endParaRPr sz="3200">
              <a:latin typeface="Arial"/>
              <a:cs typeface="Arial"/>
            </a:endParaRPr>
          </a:p>
          <a:p>
            <a:pPr marL="780415" marR="49530" indent="-285750">
              <a:lnSpc>
                <a:spcPct val="100000"/>
              </a:lnSpc>
              <a:spcBef>
                <a:spcPts val="575"/>
              </a:spcBef>
            </a:pPr>
            <a:r>
              <a:rPr sz="3375" spc="-382" baseline="11111" dirty="0">
                <a:solidFill>
                  <a:srgbClr val="9999CC"/>
                </a:solidFill>
                <a:latin typeface="UnDotum"/>
                <a:cs typeface="UnDotum"/>
              </a:rPr>
              <a:t> </a:t>
            </a:r>
            <a:r>
              <a:rPr sz="2800" b="1" spc="-10" dirty="0">
                <a:latin typeface="Arial"/>
                <a:cs typeface="Arial"/>
              </a:rPr>
              <a:t>Discretionary: </a:t>
            </a:r>
            <a:r>
              <a:rPr sz="2800" spc="-5" dirty="0">
                <a:latin typeface="Arial"/>
                <a:cs typeface="Arial"/>
              </a:rPr>
              <a:t>Holders of right </a:t>
            </a:r>
            <a:r>
              <a:rPr sz="2800" dirty="0">
                <a:latin typeface="Arial"/>
                <a:cs typeface="Arial"/>
              </a:rPr>
              <a:t>can </a:t>
            </a:r>
            <a:r>
              <a:rPr sz="2800" spc="5" dirty="0">
                <a:latin typeface="Arial"/>
                <a:cs typeface="Arial"/>
              </a:rPr>
              <a:t>be  </a:t>
            </a:r>
            <a:r>
              <a:rPr sz="2800" spc="-5" dirty="0">
                <a:latin typeface="Arial"/>
                <a:cs typeface="Arial"/>
              </a:rPr>
              <a:t>allowed </a:t>
            </a:r>
            <a:r>
              <a:rPr sz="2800" dirty="0">
                <a:latin typeface="Arial"/>
                <a:cs typeface="Arial"/>
              </a:rPr>
              <a:t>to </a:t>
            </a:r>
            <a:r>
              <a:rPr sz="2800" spc="-5" dirty="0">
                <a:latin typeface="Arial"/>
                <a:cs typeface="Arial"/>
              </a:rPr>
              <a:t>transfer them at their</a:t>
            </a:r>
            <a:r>
              <a:rPr sz="2800" spc="3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discretion.</a:t>
            </a:r>
            <a:endParaRPr sz="2800">
              <a:latin typeface="Arial"/>
              <a:cs typeface="Arial"/>
            </a:endParaRPr>
          </a:p>
          <a:p>
            <a:pPr marL="780415" marR="447040" indent="-285750">
              <a:lnSpc>
                <a:spcPct val="100000"/>
              </a:lnSpc>
              <a:spcBef>
                <a:spcPts val="690"/>
              </a:spcBef>
            </a:pPr>
            <a:r>
              <a:rPr sz="3375" spc="-382" baseline="11111" dirty="0">
                <a:solidFill>
                  <a:srgbClr val="9999CC"/>
                </a:solidFill>
                <a:latin typeface="UnDotum"/>
                <a:cs typeface="UnDotum"/>
              </a:rPr>
              <a:t> </a:t>
            </a:r>
            <a:r>
              <a:rPr sz="2800" b="1" spc="-10" dirty="0">
                <a:latin typeface="Arial"/>
                <a:cs typeface="Arial"/>
              </a:rPr>
              <a:t>Mandatory: </a:t>
            </a:r>
            <a:r>
              <a:rPr sz="2800" spc="-5" dirty="0">
                <a:latin typeface="Arial"/>
                <a:cs typeface="Arial"/>
              </a:rPr>
              <a:t>Only designated roles are  allowed </a:t>
            </a:r>
            <a:r>
              <a:rPr sz="2800" dirty="0">
                <a:latin typeface="Arial"/>
                <a:cs typeface="Arial"/>
              </a:rPr>
              <a:t>to </a:t>
            </a:r>
            <a:r>
              <a:rPr sz="2800" spc="-5" dirty="0">
                <a:latin typeface="Arial"/>
                <a:cs typeface="Arial"/>
              </a:rPr>
              <a:t>grant </a:t>
            </a:r>
            <a:r>
              <a:rPr sz="2800" dirty="0">
                <a:latin typeface="Arial"/>
                <a:cs typeface="Arial"/>
              </a:rPr>
              <a:t>rights </a:t>
            </a:r>
            <a:r>
              <a:rPr sz="2800" spc="-5" dirty="0">
                <a:latin typeface="Arial"/>
                <a:cs typeface="Arial"/>
              </a:rPr>
              <a:t>and users cannot  transfer</a:t>
            </a:r>
            <a:r>
              <a:rPr sz="2800" spc="-1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them.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09600" y="246381"/>
            <a:ext cx="7368539" cy="158241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Security </a:t>
            </a:r>
            <a:r>
              <a:rPr spc="-10" dirty="0"/>
              <a:t>policy Vs. </a:t>
            </a:r>
            <a:r>
              <a:rPr spc="-5" dirty="0"/>
              <a:t>Security</a:t>
            </a:r>
            <a:r>
              <a:rPr spc="-160" dirty="0"/>
              <a:t> </a:t>
            </a:r>
            <a:r>
              <a:rPr spc="-10" dirty="0"/>
              <a:t>Model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09269" y="1965959"/>
            <a:ext cx="8034655" cy="3684270"/>
          </a:xfrm>
          <a:prstGeom prst="rect">
            <a:avLst/>
          </a:prstGeom>
        </p:spPr>
        <p:txBody>
          <a:bodyPr vert="horz" wrap="square" lIns="0" tIns="61594" rIns="0" bIns="0" rtlCol="0">
            <a:spAutoFit/>
          </a:bodyPr>
          <a:lstStyle/>
          <a:p>
            <a:pPr marL="380365" marR="30480" indent="-342900">
              <a:lnSpc>
                <a:spcPct val="89900"/>
              </a:lnSpc>
              <a:spcBef>
                <a:spcPts val="484"/>
              </a:spcBef>
              <a:buClr>
                <a:srgbClr val="00007C"/>
              </a:buClr>
              <a:buSzPct val="75000"/>
              <a:buFont typeface="UnDotum"/>
              <a:buChar char=""/>
              <a:tabLst>
                <a:tab pos="381000" algn="l"/>
              </a:tabLst>
            </a:pPr>
            <a:r>
              <a:rPr sz="3200" b="1" spc="-5" dirty="0">
                <a:latin typeface="Arial"/>
                <a:cs typeface="Arial"/>
              </a:rPr>
              <a:t>Security Policy: </a:t>
            </a:r>
            <a:r>
              <a:rPr sz="3200" spc="-5" dirty="0">
                <a:latin typeface="Arial"/>
                <a:cs typeface="Arial"/>
              </a:rPr>
              <a:t>Outlines </a:t>
            </a:r>
            <a:r>
              <a:rPr sz="3200" dirty="0">
                <a:latin typeface="Arial"/>
                <a:cs typeface="Arial"/>
              </a:rPr>
              <a:t>several high  </a:t>
            </a:r>
            <a:r>
              <a:rPr sz="3200" spc="-5" dirty="0">
                <a:latin typeface="Arial"/>
                <a:cs typeface="Arial"/>
              </a:rPr>
              <a:t>level </a:t>
            </a:r>
            <a:r>
              <a:rPr sz="3200" dirty="0">
                <a:latin typeface="Arial"/>
                <a:cs typeface="Arial"/>
              </a:rPr>
              <a:t>points: how </a:t>
            </a:r>
            <a:r>
              <a:rPr sz="3200" spc="-5" dirty="0">
                <a:latin typeface="Arial"/>
                <a:cs typeface="Arial"/>
              </a:rPr>
              <a:t>the data </a:t>
            </a:r>
            <a:r>
              <a:rPr sz="3200" spc="-10" dirty="0">
                <a:latin typeface="Arial"/>
                <a:cs typeface="Arial"/>
              </a:rPr>
              <a:t>is </a:t>
            </a:r>
            <a:r>
              <a:rPr sz="3200" dirty="0">
                <a:latin typeface="Arial"/>
                <a:cs typeface="Arial"/>
              </a:rPr>
              <a:t>accessed, </a:t>
            </a:r>
            <a:r>
              <a:rPr sz="3200" spc="-5" dirty="0">
                <a:latin typeface="Arial"/>
                <a:cs typeface="Arial"/>
              </a:rPr>
              <a:t>the  </a:t>
            </a:r>
            <a:r>
              <a:rPr sz="3200" spc="5" dirty="0">
                <a:latin typeface="Arial"/>
                <a:cs typeface="Arial"/>
              </a:rPr>
              <a:t>amount </a:t>
            </a:r>
            <a:r>
              <a:rPr sz="3200" dirty="0">
                <a:latin typeface="Arial"/>
                <a:cs typeface="Arial"/>
              </a:rPr>
              <a:t>of security </a:t>
            </a:r>
            <a:r>
              <a:rPr sz="3200" spc="-5" dirty="0">
                <a:latin typeface="Arial"/>
                <a:cs typeface="Arial"/>
              </a:rPr>
              <a:t>required </a:t>
            </a:r>
            <a:r>
              <a:rPr sz="3200" dirty="0">
                <a:latin typeface="Arial"/>
                <a:cs typeface="Arial"/>
              </a:rPr>
              <a:t>and </a:t>
            </a:r>
            <a:r>
              <a:rPr sz="3200" spc="-5" dirty="0">
                <a:latin typeface="Arial"/>
                <a:cs typeface="Arial"/>
              </a:rPr>
              <a:t>what are  the steps when </a:t>
            </a:r>
            <a:r>
              <a:rPr sz="3200" dirty="0">
                <a:latin typeface="Arial"/>
                <a:cs typeface="Arial"/>
              </a:rPr>
              <a:t>these requirements are  not</a:t>
            </a:r>
            <a:r>
              <a:rPr sz="3200" spc="-10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met.</a:t>
            </a:r>
            <a:endParaRPr sz="3200">
              <a:latin typeface="Arial"/>
              <a:cs typeface="Arial"/>
            </a:endParaRPr>
          </a:p>
          <a:p>
            <a:pPr marL="380365" marR="370205" indent="-342900">
              <a:lnSpc>
                <a:spcPct val="90000"/>
              </a:lnSpc>
              <a:spcBef>
                <a:spcPts val="795"/>
              </a:spcBef>
              <a:buClr>
                <a:srgbClr val="00007C"/>
              </a:buClr>
              <a:buSzPct val="75000"/>
              <a:buFont typeface="UnDotum"/>
              <a:buChar char=""/>
              <a:tabLst>
                <a:tab pos="381000" algn="l"/>
              </a:tabLst>
            </a:pPr>
            <a:r>
              <a:rPr sz="3200" b="1" spc="-5" dirty="0">
                <a:latin typeface="Arial"/>
                <a:cs typeface="Arial"/>
              </a:rPr>
              <a:t>Security Model: </a:t>
            </a:r>
            <a:r>
              <a:rPr sz="3200" dirty="0">
                <a:latin typeface="Arial"/>
                <a:cs typeface="Arial"/>
              </a:rPr>
              <a:t>The mechanism </a:t>
            </a:r>
            <a:r>
              <a:rPr sz="3200" spc="-5" dirty="0">
                <a:latin typeface="Arial"/>
                <a:cs typeface="Arial"/>
              </a:rPr>
              <a:t>to  </a:t>
            </a:r>
            <a:r>
              <a:rPr sz="3200" dirty="0">
                <a:latin typeface="Arial"/>
                <a:cs typeface="Arial"/>
              </a:rPr>
              <a:t>support </a:t>
            </a:r>
            <a:r>
              <a:rPr sz="3200" spc="-5" dirty="0">
                <a:latin typeface="Arial"/>
                <a:cs typeface="Arial"/>
              </a:rPr>
              <a:t>the </a:t>
            </a:r>
            <a:r>
              <a:rPr sz="3200" dirty="0">
                <a:latin typeface="Arial"/>
                <a:cs typeface="Arial"/>
              </a:rPr>
              <a:t>security </a:t>
            </a:r>
            <a:r>
              <a:rPr sz="3200" spc="-5" dirty="0">
                <a:latin typeface="Arial"/>
                <a:cs typeface="Arial"/>
              </a:rPr>
              <a:t>policy. This involves  in the </a:t>
            </a:r>
            <a:r>
              <a:rPr sz="3200" dirty="0">
                <a:latin typeface="Arial"/>
                <a:cs typeface="Arial"/>
              </a:rPr>
              <a:t>design of </a:t>
            </a:r>
            <a:r>
              <a:rPr sz="3200" spc="-5" dirty="0">
                <a:latin typeface="Arial"/>
                <a:cs typeface="Arial"/>
              </a:rPr>
              <a:t>the security</a:t>
            </a:r>
            <a:r>
              <a:rPr sz="3200" spc="-25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system.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67</TotalTime>
  <Words>416</Words>
  <Application>Microsoft Office PowerPoint</Application>
  <PresentationFormat>On-screen Show (4:3)</PresentationFormat>
  <Paragraphs>60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Flow</vt:lpstr>
      <vt:lpstr>Office Theme</vt:lpstr>
      <vt:lpstr>  Subject Name :Operating System  Presentation  Title:  SYSTEM SECURITY AND PROTECTION </vt:lpstr>
      <vt:lpstr>Introduction</vt:lpstr>
      <vt:lpstr>Protection and Security</vt:lpstr>
      <vt:lpstr>Protection </vt:lpstr>
      <vt:lpstr>Security</vt:lpstr>
      <vt:lpstr>Security Threats</vt:lpstr>
      <vt:lpstr>Authentication</vt:lpstr>
      <vt:lpstr>Security Models</vt:lpstr>
      <vt:lpstr>Security policy Vs. Security Model</vt:lpstr>
      <vt:lpstr>Role Based Access Control</vt:lpstr>
      <vt:lpstr>Reasons for taking Security measures</vt:lpstr>
      <vt:lpstr>Thank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OPERATING SYSTEM</dc:title>
  <dc:creator>Balaji</dc:creator>
  <cp:lastModifiedBy>Windows User</cp:lastModifiedBy>
  <cp:revision>15</cp:revision>
  <dcterms:created xsi:type="dcterms:W3CDTF">2020-02-03T13:57:13Z</dcterms:created>
  <dcterms:modified xsi:type="dcterms:W3CDTF">2021-03-12T18:03:31Z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2017-09-08T00:00:00Z</vt:filetime>
  </property>
  <property fmtid="{D5CDD505-2E9C-101B-9397-08002B2CF9AE}" pid="3" name="Creator">
    <vt:lpwstr>pdftk 1.44 - www.pdftk.com</vt:lpwstr>
  </property>
  <property fmtid="{D5CDD505-2E9C-101B-9397-08002B2CF9AE}" pid="4" name="LastSaved">
    <vt:filetime>2020-02-03T00:00:00Z</vt:filetime>
  </property>
</Properties>
</file>